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1736" r:id="rId2"/>
    <p:sldId id="1741" r:id="rId3"/>
    <p:sldId id="1393" r:id="rId4"/>
    <p:sldId id="1759" r:id="rId5"/>
    <p:sldId id="1760" r:id="rId6"/>
    <p:sldId id="1740" r:id="rId7"/>
    <p:sldId id="1739" r:id="rId8"/>
    <p:sldId id="1745" r:id="rId9"/>
    <p:sldId id="1751" r:id="rId10"/>
    <p:sldId id="1750" r:id="rId11"/>
    <p:sldId id="1747" r:id="rId12"/>
    <p:sldId id="1752" r:id="rId13"/>
    <p:sldId id="1755" r:id="rId14"/>
    <p:sldId id="1756" r:id="rId15"/>
    <p:sldId id="1732" r:id="rId16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DCE"/>
    <a:srgbClr val="FFEBB9"/>
    <a:srgbClr val="FFF1CC"/>
    <a:srgbClr val="FFFFCC"/>
    <a:srgbClr val="F0F0CF"/>
    <a:srgbClr val="EDE6D3"/>
    <a:srgbClr val="FFFFFF"/>
    <a:srgbClr val="FFF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3040" autoAdjust="0"/>
  </p:normalViewPr>
  <p:slideViewPr>
    <p:cSldViewPr snapToGrid="0">
      <p:cViewPr varScale="1">
        <p:scale>
          <a:sx n="107" d="100"/>
          <a:sy n="107" d="100"/>
        </p:scale>
        <p:origin x="69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1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6AD874-D8FA-42DE-AF84-7C1AC26DE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9571" r="8072" b="9922"/>
          <a:stretch/>
        </p:blipFill>
        <p:spPr>
          <a:xfrm>
            <a:off x="9588259" y="304800"/>
            <a:ext cx="2455817" cy="1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FA2FEBD-908A-48BC-8066-F31AEFC672A7}"/>
              </a:ext>
            </a:extLst>
          </p:cNvPr>
          <p:cNvSpPr txBox="1"/>
          <p:nvPr userDrawn="1"/>
        </p:nvSpPr>
        <p:spPr>
          <a:xfrm rot="10800000">
            <a:off x="11261218" y="3233569"/>
            <a:ext cx="1046440" cy="3472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5600" dirty="0">
                <a:solidFill>
                  <a:srgbClr val="FEEDCE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CloudSAMS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31E292-2C6C-4DF0-B7B1-C3E68A323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1586" r="11385" b="11938"/>
          <a:stretch/>
        </p:blipFill>
        <p:spPr>
          <a:xfrm>
            <a:off x="486833" y="84139"/>
            <a:ext cx="1502835" cy="8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7075A1E9-F7EB-4AE4-A476-2914C406B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184" y="1997477"/>
            <a:ext cx="7924800" cy="1663824"/>
          </a:xfrm>
        </p:spPr>
        <p:txBody>
          <a:bodyPr/>
          <a:lstStyle/>
          <a:p>
            <a:pPr algn="ctr"/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effectLst/>
              </a:rPr>
              <a:t>如何設定從「統一登入系統」</a:t>
            </a:r>
            <a:br>
              <a:rPr lang="en-US" altLang="zh-TW" sz="3200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effectLst/>
              </a:rPr>
              <a:t>登入「雲端校管系統」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945C4EF-0CBA-418E-85EB-EE593F57E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49" y="1777870"/>
            <a:ext cx="10678818" cy="443476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F73F2FB-351F-40E5-B680-CE67BB352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611" y="2150366"/>
            <a:ext cx="3473897" cy="109702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DE03931-768E-45DA-A2FD-1605015E4D45}"/>
              </a:ext>
            </a:extLst>
          </p:cNvPr>
          <p:cNvSpPr/>
          <p:nvPr/>
        </p:nvSpPr>
        <p:spPr>
          <a:xfrm>
            <a:off x="2969446" y="352580"/>
            <a:ext cx="7080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登入「雲端校管系統」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4FF70DC5-21FB-44B0-B2FA-204893358CCF}"/>
              </a:ext>
            </a:extLst>
          </p:cNvPr>
          <p:cNvSpPr/>
          <p:nvPr/>
        </p:nvSpPr>
        <p:spPr bwMode="auto">
          <a:xfrm>
            <a:off x="4114141" y="1204128"/>
            <a:ext cx="2819317" cy="573742"/>
          </a:xfrm>
          <a:prstGeom prst="wedgeRoundRectCallout">
            <a:avLst>
              <a:gd name="adj1" fmla="val 7789"/>
              <a:gd name="adj2" fmla="val 224267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200" dirty="0">
                <a:solidFill>
                  <a:schemeClr val="tx1"/>
                </a:solidFill>
              </a:rPr>
              <a:t>在新視窗，選擇學校</a:t>
            </a:r>
          </a:p>
        </p:txBody>
      </p:sp>
    </p:spTree>
    <p:extLst>
      <p:ext uri="{BB962C8B-B14F-4D97-AF65-F5344CB8AC3E}">
        <p14:creationId xmlns:p14="http://schemas.microsoft.com/office/powerpoint/2010/main" val="178108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B2777D5-9C2C-41F5-999E-FDF387E76C99}"/>
              </a:ext>
            </a:extLst>
          </p:cNvPr>
          <p:cNvSpPr/>
          <p:nvPr/>
        </p:nvSpPr>
        <p:spPr>
          <a:xfrm>
            <a:off x="1422818" y="1298310"/>
            <a:ext cx="8910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已登入</a:t>
            </a:r>
            <a:r>
              <a:rPr lang="zh-TW" altLang="en-US" sz="2200" dirty="0">
                <a:latin typeface="新細明體" panose="02020500000000000000" pitchFamily="18" charset="-120"/>
              </a:rPr>
              <a:t>「雲端校管系統」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，不需再次輸入校管系統的</a:t>
            </a:r>
            <a:r>
              <a:rPr lang="zh-TW" altLang="en-US" sz="2200" dirty="0">
                <a:solidFill>
                  <a:schemeClr val="tx1"/>
                </a:solidFill>
              </a:rPr>
              <a:t>使用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者名稱和密碼，因校管系統與</a:t>
            </a:r>
            <a:r>
              <a:rPr lang="zh-TW" altLang="en-US" sz="2200" dirty="0">
                <a:solidFill>
                  <a:srgbClr val="FF0000"/>
                </a:solidFill>
                <a:latin typeface="新細明體" panose="02020500000000000000" pitchFamily="18" charset="-120"/>
              </a:rPr>
              <a:t>「統一登入系統」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的帳戶已</a:t>
            </a:r>
            <a:r>
              <a:rPr lang="zh-HK" altLang="zh-TW" sz="2200" dirty="0">
                <a:solidFill>
                  <a:schemeClr val="tx1"/>
                </a:solidFill>
              </a:rPr>
              <a:t>配對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。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C5992A-3D2F-4A44-9E33-85A65B5884CF}"/>
              </a:ext>
            </a:extLst>
          </p:cNvPr>
          <p:cNvSpPr/>
          <p:nvPr/>
        </p:nvSpPr>
        <p:spPr>
          <a:xfrm>
            <a:off x="2969446" y="352580"/>
            <a:ext cx="7080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登入「雲端校管系統」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CA7F376-0D0A-4055-93AE-B02D99EA0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64" y="2153855"/>
            <a:ext cx="7503459" cy="421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8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FAA87C6-1C28-4FC8-8B3E-C22E04997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08" y="1234412"/>
            <a:ext cx="7528588" cy="47082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06A3CD9-BE58-430B-96DF-6F727FF4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家長及學生登入「雲端校管系統」</a:t>
            </a:r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93C84E15-0330-4FBD-B18B-00E07651B337}"/>
              </a:ext>
            </a:extLst>
          </p:cNvPr>
          <p:cNvSpPr/>
          <p:nvPr/>
        </p:nvSpPr>
        <p:spPr bwMode="auto">
          <a:xfrm>
            <a:off x="9467108" y="1836148"/>
            <a:ext cx="1760058" cy="2114415"/>
          </a:xfrm>
          <a:prstGeom prst="wedgeRoundRectCallout">
            <a:avLst>
              <a:gd name="adj1" fmla="val -104217"/>
              <a:gd name="adj2" fmla="val 9425"/>
              <a:gd name="adj3" fmla="val 16667"/>
            </a:avLst>
          </a:prstGeom>
          <a:noFill/>
          <a:ln w="25400">
            <a:solidFill>
              <a:schemeClr val="accent3">
                <a:lumMod val="5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200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家長及學生</a:t>
            </a:r>
            <a:r>
              <a:rPr lang="zh-TW" altLang="en-US" sz="2200" dirty="0">
                <a:solidFill>
                  <a:schemeClr val="tx1"/>
                </a:solidFill>
              </a:rPr>
              <a:t>循此路徑直接登入，</a:t>
            </a:r>
            <a:r>
              <a:rPr lang="zh-TW" altLang="en-US" sz="2200" u="sng" dirty="0">
                <a:solidFill>
                  <a:srgbClr val="00B0F0"/>
                </a:solidFill>
              </a:rPr>
              <a:t>不需</a:t>
            </a:r>
            <a:r>
              <a:rPr lang="zh-TW" altLang="en-US" sz="2200" dirty="0">
                <a:solidFill>
                  <a:schemeClr val="tx1"/>
                </a:solidFill>
              </a:rPr>
              <a:t>經「</a:t>
            </a:r>
            <a:r>
              <a:rPr lang="zh-TW" altLang="en-US" sz="2200" dirty="0">
                <a:solidFill>
                  <a:srgbClr val="FF0000"/>
                </a:solidFill>
              </a:rPr>
              <a:t>統一登入系統</a:t>
            </a:r>
            <a:r>
              <a:rPr lang="zh-TW" altLang="en-US" sz="2200" dirty="0">
                <a:solidFill>
                  <a:schemeClr val="tx1"/>
                </a:solidFill>
              </a:rPr>
              <a:t>」</a:t>
            </a:r>
            <a:endParaRPr kumimoji="0" lang="zh-TW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65834AEC-3067-4C1D-AA62-1BAA7065CAE5}"/>
              </a:ext>
            </a:extLst>
          </p:cNvPr>
          <p:cNvSpPr/>
          <p:nvPr/>
        </p:nvSpPr>
        <p:spPr bwMode="auto">
          <a:xfrm>
            <a:off x="5665955" y="1935334"/>
            <a:ext cx="2788024" cy="253901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714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F185E2B2-7362-44AA-83CE-2EF6C654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949" y="2267374"/>
            <a:ext cx="5900370" cy="428921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47F49B1-521D-44AB-BA4B-512950DE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651" y="218138"/>
            <a:ext cx="3175373" cy="762000"/>
          </a:xfrm>
        </p:spPr>
        <p:txBody>
          <a:bodyPr/>
          <a:lstStyle/>
          <a:p>
            <a:pPr algn="ctr"/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教職員離職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FAB4C6-6775-4637-B23C-C897CF4AF846}"/>
              </a:ext>
            </a:extLst>
          </p:cNvPr>
          <p:cNvSpPr/>
          <p:nvPr/>
        </p:nvSpPr>
        <p:spPr>
          <a:xfrm>
            <a:off x="2034988" y="1148795"/>
            <a:ext cx="8471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如何取消</a:t>
            </a:r>
            <a:r>
              <a:rPr lang="zh-TW" altLang="en-US" dirty="0">
                <a:latin typeface="新細明體" panose="02020500000000000000" pitchFamily="18" charset="-120"/>
              </a:rPr>
              <a:t>「雲端校管系統」</a:t>
            </a:r>
            <a:r>
              <a:rPr lang="zh-TW" altLang="en-US" dirty="0">
                <a:solidFill>
                  <a:schemeClr val="tx1"/>
                </a:solidFill>
              </a:rPr>
              <a:t>與</a:t>
            </a:r>
            <a:r>
              <a:rPr lang="zh-TW" altLang="en-US" dirty="0">
                <a:solidFill>
                  <a:srgbClr val="FF0000"/>
                </a:solidFill>
              </a:rPr>
              <a:t>「統一登入系統」</a:t>
            </a:r>
            <a:r>
              <a:rPr lang="zh-TW" altLang="en-US" dirty="0">
                <a:solidFill>
                  <a:schemeClr val="tx1"/>
                </a:solidFill>
              </a:rPr>
              <a:t>帳戶的</a:t>
            </a:r>
            <a:r>
              <a:rPr lang="zh-HK" altLang="zh-TW" dirty="0">
                <a:solidFill>
                  <a:schemeClr val="tx1"/>
                </a:solidFill>
              </a:rPr>
              <a:t>配對</a:t>
            </a:r>
            <a:r>
              <a:rPr lang="zh-TW" alt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641A43E-433A-4373-976B-2FD9EEB99602}"/>
              </a:ext>
            </a:extLst>
          </p:cNvPr>
          <p:cNvSpPr/>
          <p:nvPr/>
        </p:nvSpPr>
        <p:spPr>
          <a:xfrm>
            <a:off x="2034988" y="1485060"/>
            <a:ext cx="434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B050"/>
                </a:solidFill>
                <a:latin typeface="新細明體" panose="02020500000000000000" pitchFamily="18" charset="-120"/>
              </a:rPr>
              <a:t>方法一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</a:rPr>
              <a:t>：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</a:rPr>
              <a:t>該離職教職員自行刪除</a:t>
            </a:r>
            <a:r>
              <a:rPr lang="zh-HK" altLang="zh-TW" dirty="0">
                <a:solidFill>
                  <a:schemeClr val="tx1"/>
                </a:solidFill>
              </a:rPr>
              <a:t>配對</a:t>
            </a:r>
            <a:endParaRPr lang="en-US" altLang="zh-TW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20FB088-EB3A-4D5B-86EA-9D40AEE567D3}"/>
              </a:ext>
            </a:extLst>
          </p:cNvPr>
          <p:cNvSpPr/>
          <p:nvPr/>
        </p:nvSpPr>
        <p:spPr bwMode="auto">
          <a:xfrm>
            <a:off x="5011271" y="5889205"/>
            <a:ext cx="439271" cy="26894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5444CB6C-53EE-4EDC-BC61-1BF28BA1B3C2}"/>
              </a:ext>
            </a:extLst>
          </p:cNvPr>
          <p:cNvSpPr/>
          <p:nvPr/>
        </p:nvSpPr>
        <p:spPr bwMode="auto">
          <a:xfrm>
            <a:off x="2617694" y="4827357"/>
            <a:ext cx="1541929" cy="572217"/>
          </a:xfrm>
          <a:prstGeom prst="wedgeRoundRectCallout">
            <a:avLst>
              <a:gd name="adj1" fmla="val 101836"/>
              <a:gd name="adj2" fmla="val 146619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按</a:t>
            </a:r>
            <a:r>
              <a:rPr lang="en-US" altLang="zh-TW" dirty="0">
                <a:solidFill>
                  <a:schemeClr val="tx1"/>
                </a:solidFill>
              </a:rPr>
              <a:t>[</a:t>
            </a:r>
            <a:r>
              <a:rPr lang="zh-TW" altLang="en-US" dirty="0">
                <a:solidFill>
                  <a:schemeClr val="tx1"/>
                </a:solidFill>
              </a:rPr>
              <a:t>刪除</a:t>
            </a:r>
            <a:r>
              <a:rPr lang="en-US" altLang="zh-TW" dirty="0">
                <a:solidFill>
                  <a:schemeClr val="tx1"/>
                </a:solidFill>
              </a:rPr>
              <a:t>]</a:t>
            </a:r>
            <a:r>
              <a:rPr lang="zh-TW" altLang="en-US" dirty="0">
                <a:solidFill>
                  <a:schemeClr val="tx1"/>
                </a:solidFill>
              </a:rPr>
              <a:t>鍵</a:t>
            </a:r>
            <a:endParaRPr kumimoji="0" lang="zh-TW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28A37D3-2E89-4029-B162-84A10FEC7304}"/>
              </a:ext>
            </a:extLst>
          </p:cNvPr>
          <p:cNvSpPr/>
          <p:nvPr/>
        </p:nvSpPr>
        <p:spPr>
          <a:xfrm>
            <a:off x="2034988" y="1821325"/>
            <a:ext cx="3703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Open Sans"/>
              </a:rPr>
              <a:t>[S-CUS01-01] </a:t>
            </a:r>
            <a:r>
              <a:rPr lang="zh-TW" altLang="en-US" dirty="0">
                <a:solidFill>
                  <a:schemeClr val="tx1"/>
                </a:solidFill>
                <a:latin typeface="Open Sans"/>
              </a:rPr>
              <a:t>設定</a:t>
            </a:r>
            <a:r>
              <a:rPr lang="zh-TW" altLang="en-US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 </a:t>
            </a:r>
            <a:r>
              <a:rPr lang="en-US" altLang="zh-TW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&gt; </a:t>
            </a:r>
            <a:r>
              <a:rPr lang="zh-TW" altLang="en-US" dirty="0">
                <a:solidFill>
                  <a:schemeClr val="tx1"/>
                </a:solidFill>
                <a:latin typeface="Open Sans"/>
              </a:rPr>
              <a:t>用戶資料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EFB9B1F-C81B-415C-A26D-4FB6BEF332D2}"/>
              </a:ext>
            </a:extLst>
          </p:cNvPr>
          <p:cNvSpPr/>
          <p:nvPr/>
        </p:nvSpPr>
        <p:spPr bwMode="auto">
          <a:xfrm>
            <a:off x="5895753" y="6198781"/>
            <a:ext cx="116959" cy="5847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43A2D54-EC20-4AC6-9E15-D2473D0A86AD}"/>
              </a:ext>
            </a:extLst>
          </p:cNvPr>
          <p:cNvSpPr/>
          <p:nvPr/>
        </p:nvSpPr>
        <p:spPr bwMode="auto">
          <a:xfrm>
            <a:off x="6172200" y="6436241"/>
            <a:ext cx="209974" cy="7114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604AF9F-BCCA-479F-9556-16EB9915FAE3}"/>
              </a:ext>
            </a:extLst>
          </p:cNvPr>
          <p:cNvSpPr/>
          <p:nvPr/>
        </p:nvSpPr>
        <p:spPr bwMode="auto">
          <a:xfrm>
            <a:off x="5803604" y="3629246"/>
            <a:ext cx="116959" cy="5847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CC0CF20-6292-4AC7-9FF9-E1EBB40557D5}"/>
              </a:ext>
            </a:extLst>
          </p:cNvPr>
          <p:cNvSpPr/>
          <p:nvPr/>
        </p:nvSpPr>
        <p:spPr bwMode="auto">
          <a:xfrm>
            <a:off x="5785884" y="3116774"/>
            <a:ext cx="116959" cy="5847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0472BD5-CD64-4CDC-ACD0-3399951BF130}"/>
              </a:ext>
            </a:extLst>
          </p:cNvPr>
          <p:cNvSpPr/>
          <p:nvPr/>
        </p:nvSpPr>
        <p:spPr bwMode="auto">
          <a:xfrm>
            <a:off x="6597650" y="3381891"/>
            <a:ext cx="76198" cy="7088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720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1FAB4C6-6775-4637-B23C-C897CF4AF846}"/>
              </a:ext>
            </a:extLst>
          </p:cNvPr>
          <p:cNvSpPr/>
          <p:nvPr/>
        </p:nvSpPr>
        <p:spPr>
          <a:xfrm>
            <a:off x="2034988" y="1192468"/>
            <a:ext cx="8471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如何取消</a:t>
            </a:r>
            <a:r>
              <a:rPr lang="zh-TW" altLang="en-US" dirty="0">
                <a:latin typeface="新細明體" panose="02020500000000000000" pitchFamily="18" charset="-120"/>
              </a:rPr>
              <a:t>「雲端校管系統」</a:t>
            </a:r>
            <a:r>
              <a:rPr lang="zh-TW" altLang="en-US" dirty="0">
                <a:solidFill>
                  <a:schemeClr val="tx1"/>
                </a:solidFill>
              </a:rPr>
              <a:t>與</a:t>
            </a:r>
            <a:r>
              <a:rPr lang="zh-TW" altLang="en-US" dirty="0">
                <a:solidFill>
                  <a:srgbClr val="FF0000"/>
                </a:solidFill>
              </a:rPr>
              <a:t>「統一登入系統」</a:t>
            </a:r>
            <a:r>
              <a:rPr lang="zh-TW" altLang="en-US" dirty="0">
                <a:solidFill>
                  <a:schemeClr val="tx1"/>
                </a:solidFill>
              </a:rPr>
              <a:t>帳戶的</a:t>
            </a:r>
            <a:r>
              <a:rPr lang="zh-HK" altLang="zh-TW" dirty="0">
                <a:solidFill>
                  <a:schemeClr val="tx1"/>
                </a:solidFill>
              </a:rPr>
              <a:t>配對</a:t>
            </a:r>
            <a:r>
              <a:rPr lang="zh-TW" alt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93934F-E065-4475-9973-DAB263EEACD9}"/>
              </a:ext>
            </a:extLst>
          </p:cNvPr>
          <p:cNvSpPr/>
          <p:nvPr/>
        </p:nvSpPr>
        <p:spPr>
          <a:xfrm>
            <a:off x="2034986" y="1565683"/>
            <a:ext cx="8014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B050"/>
                </a:solidFill>
                <a:latin typeface="新細明體" panose="02020500000000000000" pitchFamily="18" charset="-120"/>
              </a:rPr>
              <a:t>方法二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</a:rPr>
              <a:t>：擁有校長 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</a:rPr>
              <a:t>/ 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</a:rPr>
              <a:t>校管系統管理員相關權限的使用者協助</a:t>
            </a:r>
            <a:r>
              <a:rPr lang="zh-TW" altLang="en-US" dirty="0">
                <a:solidFill>
                  <a:schemeClr val="tx1"/>
                </a:solidFill>
              </a:rPr>
              <a:t>刪除</a:t>
            </a:r>
            <a:r>
              <a:rPr lang="zh-HK" altLang="zh-TW" dirty="0">
                <a:solidFill>
                  <a:schemeClr val="tx1"/>
                </a:solidFill>
              </a:rPr>
              <a:t>配對</a:t>
            </a:r>
            <a:endParaRPr lang="en-US" altLang="zh-TW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139903F-BB98-446C-B96E-356084B2C245}"/>
              </a:ext>
            </a:extLst>
          </p:cNvPr>
          <p:cNvSpPr/>
          <p:nvPr/>
        </p:nvSpPr>
        <p:spPr>
          <a:xfrm>
            <a:off x="2034986" y="1920097"/>
            <a:ext cx="6208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Open Sans"/>
              </a:rPr>
              <a:t>[S-SEC04-02]</a:t>
            </a:r>
            <a:r>
              <a:rPr lang="zh-TW" altLang="en-US" dirty="0">
                <a:solidFill>
                  <a:schemeClr val="tx1"/>
                </a:solidFill>
                <a:latin typeface="Open Sans"/>
              </a:rPr>
              <a:t>系統保安</a:t>
            </a:r>
            <a:r>
              <a:rPr lang="zh-TW" altLang="en-US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 </a:t>
            </a:r>
            <a:r>
              <a:rPr lang="en-US" altLang="zh-TW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&gt; </a:t>
            </a:r>
            <a:r>
              <a:rPr lang="zh-TW" altLang="en-US" dirty="0">
                <a:solidFill>
                  <a:schemeClr val="tx1"/>
                </a:solidFill>
                <a:latin typeface="Open Sans"/>
              </a:rPr>
              <a:t>存取控制</a:t>
            </a:r>
            <a:r>
              <a:rPr lang="zh-TW" altLang="en-US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 </a:t>
            </a:r>
            <a:r>
              <a:rPr lang="en-US" altLang="zh-TW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&gt; </a:t>
            </a:r>
            <a:r>
              <a:rPr lang="zh-TW" altLang="en-US" dirty="0">
                <a:solidFill>
                  <a:schemeClr val="tx1"/>
                </a:solidFill>
                <a:latin typeface="Open Sans"/>
              </a:rPr>
              <a:t>用戶</a:t>
            </a:r>
            <a:r>
              <a:rPr lang="zh-TW" altLang="en-US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 </a:t>
            </a:r>
            <a:r>
              <a:rPr lang="en-US" altLang="zh-TW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&gt; </a:t>
            </a:r>
            <a:r>
              <a:rPr lang="zh-TW" altLang="en-US" dirty="0">
                <a:solidFill>
                  <a:schemeClr val="tx1"/>
                </a:solidFill>
                <a:latin typeface="Open Sans"/>
              </a:rPr>
              <a:t>搜尋用戶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1621DE9-A44E-41BC-B597-8DA89201D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151" y="2317052"/>
            <a:ext cx="5096612" cy="4233160"/>
          </a:xfrm>
          <a:prstGeom prst="rect">
            <a:avLst/>
          </a:prstGeom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B7689732-BEAA-4DE2-9A97-D4C56C0866C4}"/>
              </a:ext>
            </a:extLst>
          </p:cNvPr>
          <p:cNvSpPr/>
          <p:nvPr/>
        </p:nvSpPr>
        <p:spPr bwMode="auto">
          <a:xfrm>
            <a:off x="8122024" y="3334278"/>
            <a:ext cx="1272989" cy="497678"/>
          </a:xfrm>
          <a:prstGeom prst="wedgeRoundRectCallout">
            <a:avLst>
              <a:gd name="adj1" fmla="val -238442"/>
              <a:gd name="adj2" fmla="val 203431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按</a:t>
            </a:r>
            <a:r>
              <a:rPr lang="en-US" altLang="zh-TW" dirty="0">
                <a:solidFill>
                  <a:schemeClr val="tx1"/>
                </a:solidFill>
              </a:rPr>
              <a:t>[</a:t>
            </a:r>
            <a:r>
              <a:rPr lang="zh-TW" altLang="en-US" dirty="0">
                <a:solidFill>
                  <a:schemeClr val="tx1"/>
                </a:solidFill>
              </a:rPr>
              <a:t>否</a:t>
            </a:r>
            <a:r>
              <a:rPr lang="en-US" altLang="zh-TW" dirty="0">
                <a:solidFill>
                  <a:schemeClr val="tx1"/>
                </a:solidFill>
              </a:rPr>
              <a:t>]</a:t>
            </a:r>
            <a:r>
              <a:rPr lang="zh-TW" altLang="en-US" dirty="0">
                <a:solidFill>
                  <a:schemeClr val="tx1"/>
                </a:solidFill>
              </a:rPr>
              <a:t>鍵</a:t>
            </a:r>
            <a:endParaRPr kumimoji="0" lang="zh-TW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BCD00C4-5415-45A8-9547-91FAEFCDE3E5}"/>
              </a:ext>
            </a:extLst>
          </p:cNvPr>
          <p:cNvSpPr/>
          <p:nvPr/>
        </p:nvSpPr>
        <p:spPr bwMode="auto">
          <a:xfrm>
            <a:off x="5369858" y="4582619"/>
            <a:ext cx="331694" cy="26894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11A7B5F-F2D7-4582-AA2B-1ED9BA64AE09}"/>
              </a:ext>
            </a:extLst>
          </p:cNvPr>
          <p:cNvSpPr txBox="1">
            <a:spLocks/>
          </p:cNvSpPr>
          <p:nvPr/>
        </p:nvSpPr>
        <p:spPr bwMode="auto">
          <a:xfrm>
            <a:off x="4946651" y="218138"/>
            <a:ext cx="317537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zh-TW" altLang="en-US" kern="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教職員離職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F74FB0-4C8A-4C15-B661-9D8051C0F71F}"/>
              </a:ext>
            </a:extLst>
          </p:cNvPr>
          <p:cNvSpPr/>
          <p:nvPr/>
        </p:nvSpPr>
        <p:spPr bwMode="auto">
          <a:xfrm>
            <a:off x="5231635" y="4449580"/>
            <a:ext cx="116959" cy="5847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093E0B0-ECA7-4A59-8525-C418C1EEA145}"/>
              </a:ext>
            </a:extLst>
          </p:cNvPr>
          <p:cNvSpPr/>
          <p:nvPr/>
        </p:nvSpPr>
        <p:spPr bwMode="auto">
          <a:xfrm>
            <a:off x="6127896" y="4689921"/>
            <a:ext cx="256075" cy="8964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2CA773-C426-48F8-811A-E875AAEB1D3E}"/>
              </a:ext>
            </a:extLst>
          </p:cNvPr>
          <p:cNvSpPr/>
          <p:nvPr/>
        </p:nvSpPr>
        <p:spPr bwMode="auto">
          <a:xfrm>
            <a:off x="5306062" y="5842589"/>
            <a:ext cx="164389" cy="5847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47326D3-496F-4C3B-B649-AF90BA83B6A2}"/>
              </a:ext>
            </a:extLst>
          </p:cNvPr>
          <p:cNvSpPr/>
          <p:nvPr/>
        </p:nvSpPr>
        <p:spPr bwMode="auto">
          <a:xfrm>
            <a:off x="5535705" y="5534246"/>
            <a:ext cx="116959" cy="5847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805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2106" y="2881746"/>
            <a:ext cx="6347713" cy="2441065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4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61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925A68B-65D3-4CE9-8AF7-21660AC4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0" y="2127896"/>
            <a:ext cx="4784959" cy="4197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75438E6-1330-41DB-BD30-DF277367BFDA}"/>
              </a:ext>
            </a:extLst>
          </p:cNvPr>
          <p:cNvSpPr/>
          <p:nvPr/>
        </p:nvSpPr>
        <p:spPr>
          <a:xfrm>
            <a:off x="2969446" y="352580"/>
            <a:ext cx="7080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登入「雲端校管系統」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1C1E4476-C237-4D86-87A5-E50F739AC9B3}"/>
              </a:ext>
            </a:extLst>
          </p:cNvPr>
          <p:cNvGrpSpPr/>
          <p:nvPr/>
        </p:nvGrpSpPr>
        <p:grpSpPr>
          <a:xfrm>
            <a:off x="6879902" y="2084550"/>
            <a:ext cx="4626358" cy="4294447"/>
            <a:chOff x="323426" y="1526204"/>
            <a:chExt cx="4851989" cy="3355760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16768AD5-1BD0-4395-A01F-8FF6BF52810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23" t="4121" r="1406" b="11795"/>
            <a:stretch/>
          </p:blipFill>
          <p:spPr>
            <a:xfrm>
              <a:off x="3142428" y="1526204"/>
              <a:ext cx="2032987" cy="3355760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7EBA6422-12FA-4A06-88F7-3FFEDC0ED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426" y="1526721"/>
              <a:ext cx="2819002" cy="3346367"/>
            </a:xfrm>
            <a:prstGeom prst="rect">
              <a:avLst/>
            </a:prstGeom>
          </p:spPr>
        </p:pic>
      </p:grp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BBB84565-1C79-4D2C-9A9A-2F1AEE8B83A3}"/>
              </a:ext>
            </a:extLst>
          </p:cNvPr>
          <p:cNvSpPr/>
          <p:nvPr/>
        </p:nvSpPr>
        <p:spPr bwMode="auto">
          <a:xfrm>
            <a:off x="4771845" y="1198124"/>
            <a:ext cx="2108057" cy="177351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 </a:t>
            </a:r>
            <a:r>
              <a:rPr lang="zh-TW" altLang="en-US" dirty="0">
                <a:solidFill>
                  <a:schemeClr val="tx1"/>
                </a:solidFill>
              </a:rPr>
              <a:t>按超連結「</a:t>
            </a:r>
            <a:r>
              <a:rPr lang="zh-TW" altLang="en-US" dirty="0">
                <a:solidFill>
                  <a:srgbClr val="FF0000"/>
                </a:solidFill>
              </a:rPr>
              <a:t>經統一登入系統登入</a:t>
            </a:r>
            <a:r>
              <a:rPr lang="zh-TW" altLang="en-US" dirty="0">
                <a:solidFill>
                  <a:schemeClr val="tx1"/>
                </a:solidFill>
              </a:rPr>
              <a:t>」登入</a:t>
            </a:r>
            <a:r>
              <a:rPr lang="zh-TW" altLang="en-US" dirty="0">
                <a:latin typeface="新細明體" panose="02020500000000000000" pitchFamily="18" charset="-120"/>
              </a:rPr>
              <a:t>雲端校管系統</a:t>
            </a:r>
            <a:endParaRPr lang="zh-TW" altLang="en-US" dirty="0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28B596FB-AEF4-497E-B525-56525E0C4F99}"/>
              </a:ext>
            </a:extLst>
          </p:cNvPr>
          <p:cNvCxnSpPr>
            <a:cxnSpLocks/>
          </p:cNvCxnSpPr>
          <p:nvPr/>
        </p:nvCxnSpPr>
        <p:spPr bwMode="auto">
          <a:xfrm flipH="1">
            <a:off x="4536786" y="2971638"/>
            <a:ext cx="955276" cy="2242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F220136B-D82D-4599-B33F-8705BF2692CB}"/>
              </a:ext>
            </a:extLst>
          </p:cNvPr>
          <p:cNvCxnSpPr>
            <a:cxnSpLocks/>
          </p:cNvCxnSpPr>
          <p:nvPr/>
        </p:nvCxnSpPr>
        <p:spPr bwMode="auto">
          <a:xfrm>
            <a:off x="6879902" y="1776120"/>
            <a:ext cx="2815084" cy="233099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D0487D06-A1C1-4CE8-929C-8EF2E662F733}"/>
              </a:ext>
            </a:extLst>
          </p:cNvPr>
          <p:cNvSpPr/>
          <p:nvPr/>
        </p:nvSpPr>
        <p:spPr bwMode="auto">
          <a:xfrm>
            <a:off x="9827581" y="3977196"/>
            <a:ext cx="1473693" cy="31959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C144B2C9-9AE1-42DE-B847-6381DCE48807}"/>
              </a:ext>
            </a:extLst>
          </p:cNvPr>
          <p:cNvGrpSpPr/>
          <p:nvPr/>
        </p:nvGrpSpPr>
        <p:grpSpPr>
          <a:xfrm>
            <a:off x="9723062" y="3917728"/>
            <a:ext cx="1684100" cy="448757"/>
            <a:chOff x="9694986" y="3917576"/>
            <a:chExt cx="1684100" cy="448757"/>
          </a:xfrm>
        </p:grpSpPr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6F944A55-4433-4137-B575-B7E2C25F216D}"/>
                </a:ext>
              </a:extLst>
            </p:cNvPr>
            <p:cNvSpPr/>
            <p:nvPr/>
          </p:nvSpPr>
          <p:spPr bwMode="auto">
            <a:xfrm>
              <a:off x="9694986" y="3917576"/>
              <a:ext cx="1684100" cy="44875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TW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8E73627B-F4B1-424E-AE49-EC9A1EB9E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2129" y="3995029"/>
              <a:ext cx="1576744" cy="310642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630FD883-B316-4FE0-8ADA-A9701DDD10B8}"/>
              </a:ext>
            </a:extLst>
          </p:cNvPr>
          <p:cNvSpPr/>
          <p:nvPr/>
        </p:nvSpPr>
        <p:spPr bwMode="auto">
          <a:xfrm>
            <a:off x="3004958" y="5222745"/>
            <a:ext cx="1673575" cy="3968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BAC0B2F5-CB14-4ADC-9E40-F492D00A3DBF}"/>
              </a:ext>
            </a:extLst>
          </p:cNvPr>
          <p:cNvGrpSpPr/>
          <p:nvPr/>
        </p:nvGrpSpPr>
        <p:grpSpPr>
          <a:xfrm>
            <a:off x="3040570" y="5217025"/>
            <a:ext cx="1639111" cy="340658"/>
            <a:chOff x="3050131" y="5213867"/>
            <a:chExt cx="1639111" cy="340658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41156781-4877-4E02-AB4A-6B3B3A66C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1155" y="5240501"/>
              <a:ext cx="1486655" cy="292893"/>
            </a:xfrm>
            <a:prstGeom prst="rect">
              <a:avLst/>
            </a:prstGeom>
          </p:spPr>
        </p:pic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627E7F2A-53E3-4C19-AF26-3144E7DCD35C}"/>
                </a:ext>
              </a:extLst>
            </p:cNvPr>
            <p:cNvSpPr/>
            <p:nvPr/>
          </p:nvSpPr>
          <p:spPr bwMode="auto">
            <a:xfrm>
              <a:off x="3050131" y="5213867"/>
              <a:ext cx="1639111" cy="34065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TW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201920C-A542-400D-8405-11D7E4183E4A}"/>
              </a:ext>
            </a:extLst>
          </p:cNvPr>
          <p:cNvSpPr txBox="1"/>
          <p:nvPr/>
        </p:nvSpPr>
        <p:spPr>
          <a:xfrm>
            <a:off x="61574" y="1850897"/>
            <a:ext cx="3021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(</a:t>
            </a:r>
            <a:r>
              <a:rPr lang="zh-TW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校管系統內，</a:t>
            </a:r>
            <a:r>
              <a:rPr lang="zh-TW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有</a:t>
            </a:r>
            <a:r>
              <a:rPr lang="zh-TW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學生</a:t>
            </a:r>
            <a:r>
              <a:rPr lang="en-US" altLang="zh-TW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/</a:t>
            </a:r>
            <a:r>
              <a:rPr lang="zh-TW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家長登入帳戶介面</a:t>
            </a:r>
            <a:r>
              <a:rPr lang="en-US" altLang="zh-TW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)</a:t>
            </a:r>
            <a:endParaRPr lang="zh-TW" alt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486F135-5091-47FF-B157-97530E3107FC}"/>
              </a:ext>
            </a:extLst>
          </p:cNvPr>
          <p:cNvSpPr txBox="1"/>
          <p:nvPr/>
        </p:nvSpPr>
        <p:spPr>
          <a:xfrm>
            <a:off x="8455547" y="1796193"/>
            <a:ext cx="305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(</a:t>
            </a:r>
            <a:r>
              <a:rPr lang="zh-TW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校管系統內，</a:t>
            </a:r>
            <a:r>
              <a:rPr lang="zh-TW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沒有</a:t>
            </a:r>
            <a:r>
              <a:rPr lang="zh-TW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學生</a:t>
            </a:r>
            <a:r>
              <a:rPr lang="en-US" altLang="zh-TW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/</a:t>
            </a:r>
            <a:r>
              <a:rPr lang="zh-TW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家長登入帳戶介面</a:t>
            </a:r>
            <a:r>
              <a:rPr lang="en-US" altLang="zh-TW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)</a:t>
            </a:r>
            <a:endParaRPr lang="zh-TW" alt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55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9567954-42AA-4C07-8E40-D6FCBEC72A1F}"/>
              </a:ext>
            </a:extLst>
          </p:cNvPr>
          <p:cNvSpPr/>
          <p:nvPr/>
        </p:nvSpPr>
        <p:spPr>
          <a:xfrm>
            <a:off x="2969446" y="352580"/>
            <a:ext cx="7080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登入「雲端校管系統」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B09FF66-7979-4270-9290-B0E1476A6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31" y="1620961"/>
            <a:ext cx="8207468" cy="4755658"/>
          </a:xfrm>
          <a:prstGeom prst="rect">
            <a:avLst/>
          </a:prstGeom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B34AEBD2-12EA-4462-B397-2D104B8F43CB}"/>
              </a:ext>
            </a:extLst>
          </p:cNvPr>
          <p:cNvSpPr/>
          <p:nvPr/>
        </p:nvSpPr>
        <p:spPr bwMode="auto">
          <a:xfrm>
            <a:off x="233083" y="2617695"/>
            <a:ext cx="2115670" cy="1093693"/>
          </a:xfrm>
          <a:prstGeom prst="wedgeRoundRectCallout">
            <a:avLst>
              <a:gd name="adj1" fmla="val 86821"/>
              <a:gd name="adj2" fmla="val 1300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b="0" dirty="0">
                <a:solidFill>
                  <a:srgbClr val="00B050"/>
                </a:solidFill>
              </a:rPr>
              <a:t>教職員</a:t>
            </a:r>
            <a:r>
              <a:rPr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使用</a:t>
            </a:r>
            <a:r>
              <a:rPr lang="zh-TW" altLang="en-US" b="0" dirty="0">
                <a:solidFill>
                  <a:srgbClr val="FF0000"/>
                </a:solidFill>
                <a:latin typeface="新細明體" panose="02020500000000000000" pitchFamily="18" charset="-120"/>
              </a:rPr>
              <a:t>統一登入系統</a:t>
            </a:r>
            <a:r>
              <a:rPr lang="en-US" altLang="zh-TW" b="0" dirty="0">
                <a:solidFill>
                  <a:srgbClr val="FF0000"/>
                </a:solidFill>
                <a:latin typeface="新細明體" panose="02020500000000000000" pitchFamily="18" charset="-120"/>
              </a:rPr>
              <a:t>(CLO)</a:t>
            </a:r>
            <a:r>
              <a:rPr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帳戶登入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7704EAE3-D0C1-40F3-B185-72838EF80F6F}"/>
              </a:ext>
            </a:extLst>
          </p:cNvPr>
          <p:cNvSpPr/>
          <p:nvPr/>
        </p:nvSpPr>
        <p:spPr bwMode="auto">
          <a:xfrm>
            <a:off x="3164544" y="2303929"/>
            <a:ext cx="3003176" cy="212463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5465BBF-CE23-489E-8CF7-5268B35E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525"/>
            <a:ext cx="6578353" cy="332106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A6A0E61-42E5-4EDB-9986-4B8B0CC0C2C7}"/>
              </a:ext>
            </a:extLst>
          </p:cNvPr>
          <p:cNvSpPr/>
          <p:nvPr/>
        </p:nvSpPr>
        <p:spPr>
          <a:xfrm>
            <a:off x="2969446" y="352580"/>
            <a:ext cx="7080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登入「雲端校管系統」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A673B34B-1C8F-4F36-8C87-FF6CFDD5BA46}"/>
              </a:ext>
            </a:extLst>
          </p:cNvPr>
          <p:cNvSpPr/>
          <p:nvPr/>
        </p:nvSpPr>
        <p:spPr bwMode="auto">
          <a:xfrm>
            <a:off x="1097563" y="5417475"/>
            <a:ext cx="2444628" cy="573742"/>
          </a:xfrm>
          <a:prstGeom prst="wedgeRoundRectCallout">
            <a:avLst>
              <a:gd name="adj1" fmla="val -24278"/>
              <a:gd name="adj2" fmla="val -217920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200" dirty="0">
                <a:solidFill>
                  <a:schemeClr val="tx1"/>
                </a:solidFill>
              </a:rPr>
              <a:t>按</a:t>
            </a:r>
            <a:r>
              <a:rPr lang="zh-TW" altLang="en-US" sz="2200" dirty="0">
                <a:latin typeface="新細明體" panose="02020500000000000000" pitchFamily="18" charset="-120"/>
              </a:rPr>
              <a:t>雲端校管系統</a:t>
            </a:r>
            <a:endParaRPr lang="zh-TW" altLang="en-US" sz="22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69ED128-1BE3-450B-B934-0310C63FAD7F}"/>
              </a:ext>
            </a:extLst>
          </p:cNvPr>
          <p:cNvSpPr/>
          <p:nvPr/>
        </p:nvSpPr>
        <p:spPr>
          <a:xfrm>
            <a:off x="7433568" y="1556976"/>
            <a:ext cx="393872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問︰</a:t>
            </a:r>
            <a:r>
              <a:rPr lang="zh-TW" altLang="zh-TW" sz="1200" kern="1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如登入「統一登入系統」後，在 首頁 未有顯示</a:t>
            </a:r>
            <a:r>
              <a:rPr lang="zh-TW" altLang="zh-TW" sz="1200" kern="100" dirty="0"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「</a:t>
            </a:r>
            <a:r>
              <a:rPr lang="zh-TW" altLang="en-US" sz="1200" kern="100" dirty="0"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雲端校管系統</a:t>
            </a:r>
            <a:r>
              <a:rPr lang="zh-TW" altLang="zh-TW" sz="1200" kern="100" dirty="0"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」</a:t>
            </a:r>
            <a:r>
              <a:rPr lang="zh-TW" altLang="zh-TW" sz="1200" kern="1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按鈕如何處理</a:t>
            </a:r>
            <a:r>
              <a:rPr lang="en-US" altLang="zh-TW" sz="1200" kern="1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zh-TW" altLang="zh-TW" sz="1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答︰可在 首頁 右上角按</a:t>
            </a:r>
            <a:r>
              <a:rPr lang="zh-TW" altLang="zh-TW" sz="12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「</a:t>
            </a:r>
            <a:r>
              <a:rPr lang="en-US" altLang="zh-TW" sz="12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+</a:t>
            </a:r>
            <a:r>
              <a:rPr lang="zh-TW" altLang="zh-TW" sz="1200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」</a:t>
            </a:r>
            <a:r>
              <a:rPr lang="zh-TW" altLang="zh-TW" sz="1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自行加上「</a:t>
            </a:r>
            <a:r>
              <a:rPr lang="en-US" altLang="zh-TW" sz="1200" dirty="0" err="1">
                <a:solidFill>
                  <a:srgbClr val="FF0000"/>
                </a:solidFill>
                <a:latin typeface="Open Sans"/>
                <a:ea typeface="細明體" panose="02020509000000000000" pitchFamily="49" charset="-120"/>
                <a:cs typeface="Arial" panose="020B0604020202020204" pitchFamily="34" charset="0"/>
              </a:rPr>
              <a:t>CloudSAMS</a:t>
            </a:r>
            <a:r>
              <a:rPr lang="zh-TW" altLang="zh-TW" sz="1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」的登入捷徑。</a:t>
            </a:r>
            <a:endParaRPr lang="zh-TW" altLang="zh-TW" sz="1200" kern="100" dirty="0">
              <a:solidFill>
                <a:srgbClr val="FF0000"/>
              </a:solidFill>
              <a:latin typeface="細明體" panose="02020509000000000000" pitchFamily="49" charset="-120"/>
              <a:ea typeface="細明體" panose="02020509000000000000" pitchFamily="49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68227BA-58AC-44D3-BE08-F67FDFA97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568" y="2577099"/>
            <a:ext cx="4234649" cy="851901"/>
          </a:xfrm>
          <a:prstGeom prst="rect">
            <a:avLst/>
          </a:prstGeom>
        </p:spPr>
      </p:pic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A21B4A83-1310-4A18-A394-9E5B5D41F207}"/>
              </a:ext>
            </a:extLst>
          </p:cNvPr>
          <p:cNvSpPr/>
          <p:nvPr/>
        </p:nvSpPr>
        <p:spPr bwMode="auto">
          <a:xfrm>
            <a:off x="9222506" y="1985469"/>
            <a:ext cx="346229" cy="290620"/>
          </a:xfrm>
          <a:prstGeom prst="wedgeRoundRectCallout">
            <a:avLst>
              <a:gd name="adj1" fmla="val 640953"/>
              <a:gd name="adj2" fmla="val 263947"/>
              <a:gd name="adj3" fmla="val 16667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4A60CA9-8EA1-4774-84A2-3F2824B25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79" y="3581193"/>
            <a:ext cx="1030315" cy="50209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7B5B1B6-AA3D-42C8-81FD-955AD95D5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427" y="4321641"/>
            <a:ext cx="3938726" cy="1635697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1F8898E-63FB-4391-8A50-EFD240F9C6B0}"/>
              </a:ext>
            </a:extLst>
          </p:cNvPr>
          <p:cNvSpPr/>
          <p:nvPr/>
        </p:nvSpPr>
        <p:spPr bwMode="auto">
          <a:xfrm>
            <a:off x="10857136" y="3796729"/>
            <a:ext cx="364239" cy="25104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AD97678C-CEC2-46CD-ADA5-E9091123B5E1}"/>
              </a:ext>
            </a:extLst>
          </p:cNvPr>
          <p:cNvSpPr/>
          <p:nvPr/>
        </p:nvSpPr>
        <p:spPr bwMode="auto">
          <a:xfrm>
            <a:off x="7516427" y="5504155"/>
            <a:ext cx="1991557" cy="4870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C3A78732-6311-4D67-9736-F60ED0072F59}"/>
              </a:ext>
            </a:extLst>
          </p:cNvPr>
          <p:cNvCxnSpPr/>
          <p:nvPr/>
        </p:nvCxnSpPr>
        <p:spPr bwMode="auto">
          <a:xfrm flipH="1">
            <a:off x="9312676" y="4083290"/>
            <a:ext cx="1544460" cy="1334185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41D9D6F-3AFC-458F-8B63-56969C977427}"/>
              </a:ext>
            </a:extLst>
          </p:cNvPr>
          <p:cNvCxnSpPr/>
          <p:nvPr/>
        </p:nvCxnSpPr>
        <p:spPr bwMode="auto">
          <a:xfrm flipH="1">
            <a:off x="9392575" y="4145872"/>
            <a:ext cx="1651246" cy="1271603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E41F08AA-25D0-4F5A-9921-4683AAE61424}"/>
              </a:ext>
            </a:extLst>
          </p:cNvPr>
          <p:cNvCxnSpPr>
            <a:cxnSpLocks/>
          </p:cNvCxnSpPr>
          <p:nvPr/>
        </p:nvCxnSpPr>
        <p:spPr bwMode="auto">
          <a:xfrm flipH="1">
            <a:off x="9248376" y="4075729"/>
            <a:ext cx="1637803" cy="141876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C011C71C-12C3-4B03-A02A-4588605A1990}"/>
              </a:ext>
            </a:extLst>
          </p:cNvPr>
          <p:cNvSpPr/>
          <p:nvPr/>
        </p:nvSpPr>
        <p:spPr bwMode="auto">
          <a:xfrm>
            <a:off x="7433568" y="1322773"/>
            <a:ext cx="4234649" cy="4802819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014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9F43308-0A4D-4448-8803-64391CD70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757"/>
            <a:ext cx="11520475" cy="478429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DE03931-768E-45DA-A2FD-1605015E4D45}"/>
              </a:ext>
            </a:extLst>
          </p:cNvPr>
          <p:cNvSpPr/>
          <p:nvPr/>
        </p:nvSpPr>
        <p:spPr>
          <a:xfrm>
            <a:off x="2969446" y="352580"/>
            <a:ext cx="7080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登入「雲端校管系統」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1041379-B45C-412B-AE76-B49007E8D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611" y="2150366"/>
            <a:ext cx="3473897" cy="1097020"/>
          </a:xfrm>
          <a:prstGeom prst="rect">
            <a:avLst/>
          </a:prstGeom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976828D7-0DEC-4E9B-89D3-24650DC5D943}"/>
              </a:ext>
            </a:extLst>
          </p:cNvPr>
          <p:cNvSpPr/>
          <p:nvPr/>
        </p:nvSpPr>
        <p:spPr bwMode="auto">
          <a:xfrm>
            <a:off x="4363900" y="1133106"/>
            <a:ext cx="2819317" cy="573742"/>
          </a:xfrm>
          <a:prstGeom prst="wedgeRoundRectCallout">
            <a:avLst>
              <a:gd name="adj1" fmla="val 7789"/>
              <a:gd name="adj2" fmla="val 224267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200" dirty="0">
                <a:solidFill>
                  <a:schemeClr val="tx1"/>
                </a:solidFill>
              </a:rPr>
              <a:t>在新視窗，選擇學校</a:t>
            </a:r>
          </a:p>
        </p:txBody>
      </p:sp>
    </p:spTree>
    <p:extLst>
      <p:ext uri="{BB962C8B-B14F-4D97-AF65-F5344CB8AC3E}">
        <p14:creationId xmlns:p14="http://schemas.microsoft.com/office/powerpoint/2010/main" val="53776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4D6F269-3B94-4C9E-A298-D614AD39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76" y="1933856"/>
            <a:ext cx="10382250" cy="25431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ED7CE8-931D-420D-92F9-47C2A318AF94}"/>
              </a:ext>
            </a:extLst>
          </p:cNvPr>
          <p:cNvSpPr/>
          <p:nvPr/>
        </p:nvSpPr>
        <p:spPr>
          <a:xfrm>
            <a:off x="1220946" y="5058870"/>
            <a:ext cx="9107424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系統要求輸入校管系統的</a:t>
            </a:r>
            <a:r>
              <a:rPr lang="zh-TW" altLang="en-US" sz="2200" dirty="0">
                <a:solidFill>
                  <a:schemeClr val="tx1"/>
                </a:solidFill>
              </a:rPr>
              <a:t>用戶名稱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和密碼。</a:t>
            </a:r>
            <a:endParaRPr lang="en-US" altLang="zh-TW" sz="220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校管系統與</a:t>
            </a:r>
            <a:r>
              <a:rPr lang="zh-TW" altLang="en-US" sz="2200" dirty="0">
                <a:solidFill>
                  <a:srgbClr val="FF0000"/>
                </a:solidFill>
                <a:latin typeface="新細明體" panose="02020500000000000000" pitchFamily="18" charset="-120"/>
              </a:rPr>
              <a:t>「統一登入系統」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的帳戶便會</a:t>
            </a:r>
            <a:r>
              <a:rPr lang="zh-HK" altLang="zh-TW" sz="2200" dirty="0">
                <a:solidFill>
                  <a:schemeClr val="tx1"/>
                </a:solidFill>
              </a:rPr>
              <a:t>配對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為方便使用者日後透過</a:t>
            </a:r>
            <a:r>
              <a:rPr lang="zh-TW" altLang="en-US" sz="2200" dirty="0">
                <a:solidFill>
                  <a:srgbClr val="FF0000"/>
                </a:solidFill>
                <a:latin typeface="新細明體" panose="02020500000000000000" pitchFamily="18" charset="-120"/>
              </a:rPr>
              <a:t>「統一登入系統」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帳戶登入</a:t>
            </a:r>
            <a:r>
              <a:rPr lang="zh-TW" altLang="en-US" sz="2200" dirty="0">
                <a:latin typeface="新細明體" panose="02020500000000000000" pitchFamily="18" charset="-120"/>
              </a:rPr>
              <a:t>「雲端校管系統」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。</a:t>
            </a:r>
            <a:endParaRPr lang="zh-TW" altLang="en-US" sz="2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77523C-BB2E-4B7A-9507-25F9B1EDE3EF}"/>
              </a:ext>
            </a:extLst>
          </p:cNvPr>
          <p:cNvSpPr/>
          <p:nvPr/>
        </p:nvSpPr>
        <p:spPr>
          <a:xfrm>
            <a:off x="1380744" y="1309469"/>
            <a:ext cx="94306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第一次經</a:t>
            </a:r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由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「統一登入系統」</a:t>
            </a:r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登入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「雲端校管系統」</a:t>
            </a:r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頁面</a:t>
            </a:r>
            <a:endParaRPr lang="zh-TW" alt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F6DCA6F-3B2F-4178-A01F-C8B35CA7F618}"/>
              </a:ext>
            </a:extLst>
          </p:cNvPr>
          <p:cNvSpPr/>
          <p:nvPr/>
        </p:nvSpPr>
        <p:spPr>
          <a:xfrm>
            <a:off x="2969446" y="352580"/>
            <a:ext cx="7080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登入「雲端校管系統」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A580571E-B748-4404-AC75-FCE91EEF5791}"/>
              </a:ext>
            </a:extLst>
          </p:cNvPr>
          <p:cNvSpPr/>
          <p:nvPr/>
        </p:nvSpPr>
        <p:spPr bwMode="auto">
          <a:xfrm>
            <a:off x="2530136" y="3568425"/>
            <a:ext cx="2805344" cy="1127464"/>
          </a:xfrm>
          <a:prstGeom prst="wedgeRoundRectCallout">
            <a:avLst>
              <a:gd name="adj1" fmla="val -2795"/>
              <a:gd name="adj2" fmla="val 81398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287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F17E53D-1C75-4BF3-946A-A077A95A446A}"/>
              </a:ext>
            </a:extLst>
          </p:cNvPr>
          <p:cNvSpPr txBox="1"/>
          <p:nvPr/>
        </p:nvSpPr>
        <p:spPr>
          <a:xfrm>
            <a:off x="3801035" y="1200908"/>
            <a:ext cx="4589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登入</a:t>
            </a:r>
            <a:r>
              <a:rPr lang="zh-TW" altLang="en-US" sz="2200" dirty="0">
                <a:latin typeface="新細明體" panose="02020500000000000000" pitchFamily="18" charset="-120"/>
              </a:rPr>
              <a:t>「雲端校管系統」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</a:rPr>
              <a:t>後的首頁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BAE268-9A87-493E-8344-1482380CBF28}"/>
              </a:ext>
            </a:extLst>
          </p:cNvPr>
          <p:cNvSpPr/>
          <p:nvPr/>
        </p:nvSpPr>
        <p:spPr>
          <a:xfrm>
            <a:off x="2969446" y="352580"/>
            <a:ext cx="7080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登入「雲端校管系統」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DA1F670-86FE-48DF-9D1E-BE23F98E9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18" y="1760227"/>
            <a:ext cx="8390965" cy="47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5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B59C0A4-37C4-44FB-ADCB-E033C8FE3833}"/>
              </a:ext>
            </a:extLst>
          </p:cNvPr>
          <p:cNvSpPr/>
          <p:nvPr/>
        </p:nvSpPr>
        <p:spPr>
          <a:xfrm>
            <a:off x="2719768" y="1163946"/>
            <a:ext cx="7520007" cy="83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校管系統與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「統一登入系統」</a:t>
            </a:r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的帳戶完成</a:t>
            </a:r>
            <a:r>
              <a:rPr lang="zh-HK" altLang="zh-TW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配對</a:t>
            </a:r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後。</a:t>
            </a:r>
            <a:endParaRPr lang="en-US" altLang="zh-TW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algn="ctr"/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第二次或之後經由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「統一登入系統」</a:t>
            </a:r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登入「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雲端校管系統</a:t>
            </a:r>
            <a:r>
              <a:rPr lang="zh-TW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」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47C96A8-C9FF-4B5D-A16E-73012DBF2448}"/>
              </a:ext>
            </a:extLst>
          </p:cNvPr>
          <p:cNvSpPr/>
          <p:nvPr/>
        </p:nvSpPr>
        <p:spPr>
          <a:xfrm>
            <a:off x="2969446" y="352580"/>
            <a:ext cx="7080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登入「雲端校管系統」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7F59FFA-3E52-459B-882A-5BB27685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876" y="2201906"/>
            <a:ext cx="7540929" cy="4369445"/>
          </a:xfrm>
          <a:prstGeom prst="rect">
            <a:avLst/>
          </a:prstGeom>
        </p:spPr>
      </p:pic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1DED396A-8EB0-497A-AEEC-743E272A29C5}"/>
              </a:ext>
            </a:extLst>
          </p:cNvPr>
          <p:cNvSpPr/>
          <p:nvPr/>
        </p:nvSpPr>
        <p:spPr bwMode="auto">
          <a:xfrm>
            <a:off x="825623" y="3183320"/>
            <a:ext cx="2002756" cy="1148983"/>
          </a:xfrm>
          <a:prstGeom prst="wedgeRoundRectCallout">
            <a:avLst>
              <a:gd name="adj1" fmla="val 86821"/>
              <a:gd name="adj2" fmla="val 1300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b="0" dirty="0">
                <a:solidFill>
                  <a:srgbClr val="00B050"/>
                </a:solidFill>
              </a:rPr>
              <a:t>教職員</a:t>
            </a:r>
            <a:r>
              <a:rPr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使用</a:t>
            </a:r>
            <a:r>
              <a:rPr lang="zh-TW" altLang="en-US" b="0" dirty="0">
                <a:solidFill>
                  <a:srgbClr val="FF0000"/>
                </a:solidFill>
                <a:latin typeface="新細明體" panose="02020500000000000000" pitchFamily="18" charset="-120"/>
              </a:rPr>
              <a:t>統一登入系統</a:t>
            </a:r>
            <a:r>
              <a:rPr lang="en-US" altLang="zh-TW" b="0" dirty="0">
                <a:solidFill>
                  <a:srgbClr val="FF0000"/>
                </a:solidFill>
                <a:latin typeface="新細明體" panose="02020500000000000000" pitchFamily="18" charset="-120"/>
              </a:rPr>
              <a:t>(CLO)</a:t>
            </a:r>
            <a:r>
              <a:rPr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帳戶登入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AD225981-B02A-48B6-936F-74FCD4C86BAB}"/>
              </a:ext>
            </a:extLst>
          </p:cNvPr>
          <p:cNvSpPr/>
          <p:nvPr/>
        </p:nvSpPr>
        <p:spPr bwMode="auto">
          <a:xfrm>
            <a:off x="3576289" y="2814221"/>
            <a:ext cx="2759284" cy="190774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189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2E7E15D-4280-4966-A22D-BFDD86838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231190"/>
            <a:ext cx="11170024" cy="463875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A6A0E61-42E5-4EDB-9986-4B8B0CC0C2C7}"/>
              </a:ext>
            </a:extLst>
          </p:cNvPr>
          <p:cNvSpPr/>
          <p:nvPr/>
        </p:nvSpPr>
        <p:spPr>
          <a:xfrm>
            <a:off x="2969446" y="352580"/>
            <a:ext cx="7080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教職員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登入「雲端校管系統」</a:t>
            </a:r>
            <a:endParaRPr lang="zh-TW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A673B34B-1C8F-4F36-8C87-FF6CFDD5BA46}"/>
              </a:ext>
            </a:extLst>
          </p:cNvPr>
          <p:cNvSpPr/>
          <p:nvPr/>
        </p:nvSpPr>
        <p:spPr bwMode="auto">
          <a:xfrm>
            <a:off x="1275116" y="5869944"/>
            <a:ext cx="2444628" cy="573742"/>
          </a:xfrm>
          <a:prstGeom prst="wedgeRoundRectCallout">
            <a:avLst>
              <a:gd name="adj1" fmla="val 37094"/>
              <a:gd name="adj2" fmla="val -120438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200" dirty="0">
                <a:solidFill>
                  <a:schemeClr val="tx1"/>
                </a:solidFill>
              </a:rPr>
              <a:t>按</a:t>
            </a:r>
            <a:r>
              <a:rPr lang="zh-TW" altLang="en-US" sz="2200" dirty="0">
                <a:latin typeface="新細明體" panose="02020500000000000000" pitchFamily="18" charset="-120"/>
              </a:rPr>
              <a:t>雲端校管系統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50417562"/>
      </p:ext>
    </p:extLst>
  </p:cSld>
  <p:clrMapOvr>
    <a:masterClrMapping/>
  </p:clrMapOvr>
</p:sld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10740</TotalTime>
  <Words>509</Words>
  <Application>Microsoft Office PowerPoint</Application>
  <PresentationFormat>寬螢幕</PresentationFormat>
  <Paragraphs>48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MS PGothic</vt:lpstr>
      <vt:lpstr>Open Sans</vt:lpstr>
      <vt:lpstr>細明體</vt:lpstr>
      <vt:lpstr>微軟正黑體</vt:lpstr>
      <vt:lpstr>新細明體</vt:lpstr>
      <vt:lpstr>Arial</vt:lpstr>
      <vt:lpstr>Calibri</vt:lpstr>
      <vt:lpstr>Cooper Black</vt:lpstr>
      <vt:lpstr>Tahoma</vt:lpstr>
      <vt:lpstr>Trebuchet MS</vt:lpstr>
      <vt:lpstr>Wingdings</vt:lpstr>
      <vt:lpstr>SIM</vt:lpstr>
      <vt:lpstr>如何設定從「統一登入系統」 登入「雲端校管系統」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家長及學生登入「雲端校管系統」</vt:lpstr>
      <vt:lpstr>教職員離職</vt:lpstr>
      <vt:lpstr>PowerPoint 簡報</vt:lpstr>
      <vt:lpstr>完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LEUNG, Tsz-kin</cp:lastModifiedBy>
  <cp:revision>507</cp:revision>
  <dcterms:created xsi:type="dcterms:W3CDTF">2024-02-09T02:36:06Z</dcterms:created>
  <dcterms:modified xsi:type="dcterms:W3CDTF">2025-01-08T02:42:29Z</dcterms:modified>
</cp:coreProperties>
</file>